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85" r:id="rId1"/>
  </p:sldMasterIdLst>
  <p:notesMasterIdLst>
    <p:notesMasterId r:id="rId48"/>
  </p:notesMasterIdLst>
  <p:sldIdLst>
    <p:sldId id="256" r:id="rId2"/>
    <p:sldId id="257" r:id="rId3"/>
    <p:sldId id="259" r:id="rId4"/>
    <p:sldId id="258" r:id="rId5"/>
    <p:sldId id="261" r:id="rId6"/>
    <p:sldId id="263" r:id="rId7"/>
    <p:sldId id="264" r:id="rId8"/>
    <p:sldId id="267" r:id="rId9"/>
    <p:sldId id="269" r:id="rId10"/>
    <p:sldId id="270" r:id="rId11"/>
    <p:sldId id="271" r:id="rId12"/>
    <p:sldId id="272" r:id="rId13"/>
    <p:sldId id="268" r:id="rId14"/>
    <p:sldId id="275" r:id="rId15"/>
    <p:sldId id="273" r:id="rId16"/>
    <p:sldId id="277" r:id="rId17"/>
    <p:sldId id="278" r:id="rId18"/>
    <p:sldId id="274" r:id="rId19"/>
    <p:sldId id="276" r:id="rId20"/>
    <p:sldId id="279" r:id="rId21"/>
    <p:sldId id="280" r:id="rId22"/>
    <p:sldId id="281" r:id="rId23"/>
    <p:sldId id="282" r:id="rId24"/>
    <p:sldId id="283" r:id="rId25"/>
    <p:sldId id="284" r:id="rId26"/>
    <p:sldId id="285" r:id="rId27"/>
    <p:sldId id="286" r:id="rId28"/>
    <p:sldId id="287" r:id="rId29"/>
    <p:sldId id="288" r:id="rId30"/>
    <p:sldId id="289" r:id="rId31"/>
    <p:sldId id="290" r:id="rId32"/>
    <p:sldId id="291" r:id="rId33"/>
    <p:sldId id="292" r:id="rId34"/>
    <p:sldId id="293" r:id="rId35"/>
    <p:sldId id="294" r:id="rId36"/>
    <p:sldId id="295" r:id="rId37"/>
    <p:sldId id="296" r:id="rId38"/>
    <p:sldId id="297" r:id="rId39"/>
    <p:sldId id="298" r:id="rId40"/>
    <p:sldId id="299" r:id="rId41"/>
    <p:sldId id="300" r:id="rId42"/>
    <p:sldId id="304" r:id="rId43"/>
    <p:sldId id="301" r:id="rId44"/>
    <p:sldId id="302" r:id="rId45"/>
    <p:sldId id="303" r:id="rId46"/>
    <p:sldId id="260" r:id="rId4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hannon Quinn" initials="SQ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348"/>
    <p:restoredTop sz="75714"/>
  </p:normalViewPr>
  <p:slideViewPr>
    <p:cSldViewPr snapToGrid="0" snapToObjects="1">
      <p:cViewPr varScale="1">
        <p:scale>
          <a:sx n="95" d="100"/>
          <a:sy n="95" d="100"/>
        </p:scale>
        <p:origin x="75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2E8771-2EAC-024E-9847-745865DCEDCF}" type="datetimeFigureOut">
              <a:rPr lang="en-US" smtClean="0"/>
              <a:t>9/7/23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F79BCE-5021-B741-8692-A222089D58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1722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intuitively process these</a:t>
            </a:r>
            <a:r>
              <a:rPr lang="en-US" baseline="0" dirty="0"/>
              <a:t> flow vectors without realizing it, but it gives rise to a robust definition of motion.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F79BCE-5021-B741-8692-A222089D580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7021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Classic</a:t>
            </a:r>
            <a:r>
              <a:rPr lang="en-US" baseline="0" dirty="0"/>
              <a:t> formulation of optical flow objective. </a:t>
            </a:r>
          </a:p>
          <a:p>
            <a:endParaRPr lang="en-US" baseline="0" dirty="0"/>
          </a:p>
          <a:p>
            <a:r>
              <a:rPr lang="en-US" baseline="0" dirty="0"/>
              <a:t>How do we solve it?</a:t>
            </a:r>
          </a:p>
          <a:p>
            <a:endParaRPr lang="en-US" baseline="0" dirty="0"/>
          </a:p>
          <a:p>
            <a:r>
              <a:rPr lang="en-US" baseline="0" dirty="0"/>
              <a:t>It’s not linear in u and v, so it’s not clear how to solve explicitly for them.</a:t>
            </a:r>
          </a:p>
          <a:p>
            <a:endParaRPr lang="en-US" baseline="0" dirty="0"/>
          </a:p>
          <a:p>
            <a:r>
              <a:rPr lang="en-US" baseline="0" dirty="0"/>
              <a:t>So when we want a linear approximation, what do we turn to?...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F79BCE-5021-B741-8692-A222089D580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2287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1) Image at time t</a:t>
            </a:r>
          </a:p>
          <a:p>
            <a:r>
              <a:rPr lang="en-US" baseline="0" dirty="0"/>
              <a:t>2) plus partial derivatives in x, y, and t directions</a:t>
            </a:r>
          </a:p>
          <a:p>
            <a:r>
              <a:rPr lang="en-US" baseline="0" dirty="0"/>
              <a:t>3) And the image again from the original equation</a:t>
            </a:r>
          </a:p>
          <a:p>
            <a:r>
              <a:rPr lang="en-US" baseline="0" dirty="0"/>
              <a:t>4) These two cancel</a:t>
            </a:r>
          </a:p>
          <a:p>
            <a:r>
              <a:rPr lang="en-US" baseline="0" dirty="0"/>
              <a:t>5) So we’re left with these three terms</a:t>
            </a:r>
          </a:p>
          <a:p>
            <a:r>
              <a:rPr lang="en-US" baseline="0" dirty="0"/>
              <a:t>6) Which we write this way</a:t>
            </a:r>
            <a:r>
              <a:rPr lang="mr-IN" baseline="0" dirty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F79BCE-5021-B741-8692-A222089D580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1834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Flow has to be small</a:t>
            </a:r>
            <a:r>
              <a:rPr lang="en-US" baseline="0" dirty="0"/>
              <a:t> in order to make Taylor series approximation</a:t>
            </a:r>
          </a:p>
          <a:p>
            <a:endParaRPr lang="en-US" baseline="0" dirty="0"/>
          </a:p>
          <a:p>
            <a:r>
              <a:rPr lang="en-US" baseline="0" dirty="0"/>
              <a:t>Differentiable function? A discrete image is now a differentiable function?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F79BCE-5021-B741-8692-A222089D580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259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solution to the constraint</a:t>
            </a:r>
            <a:r>
              <a:rPr lang="en-US" baseline="0" dirty="0"/>
              <a:t> equation is AMBIGUOUS</a:t>
            </a:r>
          </a:p>
          <a:p>
            <a:r>
              <a:rPr lang="en-US" baseline="0" dirty="0"/>
              <a:t> - for a small region, we don’t necessarily have enough information to make a distinct decision on the flow</a:t>
            </a:r>
          </a:p>
          <a:p>
            <a:r>
              <a:rPr lang="en-US" baseline="0" dirty="0"/>
              <a:t> - in the graphic we can see the endpoints, so the solution is not ambiguous</a:t>
            </a:r>
          </a:p>
          <a:p>
            <a:r>
              <a:rPr lang="en-US" baseline="0" dirty="0"/>
              <a:t> - but since we’re looking in a small neighborhood of pixels to establish flow fields, we don’t see these endpoints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F79BCE-5021-B741-8692-A222089D580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7320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These equations are already linearized</a:t>
            </a:r>
            <a:r>
              <a:rPr lang="en-US" baseline="0" dirty="0"/>
              <a:t> (thanks to </a:t>
            </a:r>
            <a:r>
              <a:rPr lang="en-US" baseline="0" dirty="0" err="1"/>
              <a:t>taylor</a:t>
            </a:r>
            <a:r>
              <a:rPr lang="en-US" baseline="0" dirty="0"/>
              <a:t> series approximation)</a:t>
            </a:r>
          </a:p>
          <a:p>
            <a:endParaRPr lang="en-US" baseline="0" dirty="0"/>
          </a:p>
          <a:p>
            <a:r>
              <a:rPr lang="en-US" baseline="0" dirty="0"/>
              <a:t>You can stack the constraints of the derivatives into a system of linear equations and solve directly! Ax = b (A is large but sparse, easy to solve for b)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F79BCE-5021-B741-8692-A222089D580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6114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Need graphics data</a:t>
            </a:r>
          </a:p>
          <a:p>
            <a:r>
              <a:rPr lang="en-US" dirty="0"/>
              <a:t> - could go to Hollywood and get it directly</a:t>
            </a:r>
            <a:endParaRPr lang="en-US" baseline="0" dirty="0"/>
          </a:p>
          <a:p>
            <a:r>
              <a:rPr lang="en-US" baseline="0" dirty="0"/>
              <a:t> - but of course they have no interest in it</a:t>
            </a:r>
            <a:endParaRPr lang="en-US" dirty="0"/>
          </a:p>
          <a:p>
            <a:endParaRPr lang="en-US" dirty="0"/>
          </a:p>
          <a:p>
            <a:r>
              <a:rPr lang="en-US" dirty="0"/>
              <a:t>There’s no camera that captures motion between</a:t>
            </a:r>
            <a:r>
              <a:rPr lang="en-US" baseline="0" dirty="0"/>
              <a:t> pixels over time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F79BCE-5021-B741-8692-A222089D580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6087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Problem solved, right?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F79BCE-5021-B741-8692-A222089D580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7819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are possible violations</a:t>
            </a:r>
            <a:r>
              <a:rPr lang="en-US" baseline="0" dirty="0"/>
              <a:t> of brightness constancy?</a:t>
            </a:r>
          </a:p>
          <a:p>
            <a:r>
              <a:rPr lang="en-US" baseline="0" dirty="0"/>
              <a:t> - reflection</a:t>
            </a:r>
          </a:p>
          <a:p>
            <a:r>
              <a:rPr lang="en-US" baseline="0" dirty="0"/>
              <a:t> - occlusion</a:t>
            </a:r>
          </a:p>
          <a:p>
            <a:r>
              <a:rPr lang="en-US" baseline="0" dirty="0"/>
              <a:t> - transparency</a:t>
            </a:r>
          </a:p>
          <a:p>
            <a:r>
              <a:rPr lang="en-US" baseline="0" dirty="0"/>
              <a:t> - </a:t>
            </a:r>
            <a:r>
              <a:rPr lang="en-US" baseline="0" dirty="0" err="1"/>
              <a:t>etc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F79BCE-5021-B741-8692-A222089D5800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1878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F79BCE-5021-B741-8692-A222089D5800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6515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F79BCE-5021-B741-8692-A222089D5800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7144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F79BCE-5021-B741-8692-A222089D580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60783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F79BCE-5021-B741-8692-A222089D5800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556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Two cases where 2D</a:t>
            </a:r>
            <a:r>
              <a:rPr lang="en-US" baseline="0" dirty="0"/>
              <a:t> motion field and 2D optical flow field differ!</a:t>
            </a:r>
          </a:p>
          <a:p>
            <a:endParaRPr lang="en-US" baseline="0" dirty="0"/>
          </a:p>
          <a:p>
            <a:r>
              <a:rPr lang="en-US" baseline="0" dirty="0"/>
              <a:t>In both cases, optical flow field is stationary—that’s a problem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F79BCE-5021-B741-8692-A222089D580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3649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Through the aperture, they all appear to have the same motion; taking outside information into account (information the computer wouldn’t have), they</a:t>
            </a:r>
            <a:r>
              <a:rPr lang="en-US" baseline="0" dirty="0"/>
              <a:t> of course are moving in different directions.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F79BCE-5021-B741-8692-A222089D580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2758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Physics may</a:t>
            </a:r>
            <a:r>
              <a:rPr lang="en-US" baseline="0" dirty="0"/>
              <a:t> and likely does indeed play a role and we can (you can!) come back to that</a:t>
            </a:r>
          </a:p>
          <a:p>
            <a:endParaRPr lang="en-US" baseline="0" dirty="0"/>
          </a:p>
          <a:p>
            <a:r>
              <a:rPr lang="en-US" baseline="0" dirty="0"/>
              <a:t>For now, we’re ignoring optics, materials, surfaces, and so on</a:t>
            </a:r>
          </a:p>
          <a:p>
            <a:endParaRPr lang="en-US" baseline="0" dirty="0"/>
          </a:p>
          <a:p>
            <a:r>
              <a:rPr lang="en-US" baseline="0" dirty="0"/>
              <a:t>Dealing only with </a:t>
            </a:r>
            <a:r>
              <a:rPr lang="en-US" i="1" baseline="0" dirty="0"/>
              <a:t>images</a:t>
            </a:r>
          </a:p>
          <a:p>
            <a:endParaRPr lang="en-US" i="1" baseline="0" dirty="0"/>
          </a:p>
          <a:p>
            <a:r>
              <a:rPr lang="en-US" dirty="0"/>
              <a:t>In a very real sense, the motion field</a:t>
            </a:r>
            <a:r>
              <a:rPr lang="en-US" baseline="0" dirty="0"/>
              <a:t> is a latent variable; we’re using optical flow as a stand-in approximation. As the previous slides have pointed out, this approximation has some fatal flaws to be aware of. But it also works well a lot of the time.</a:t>
            </a:r>
          </a:p>
          <a:p>
            <a:endParaRPr lang="en-US" baseline="0" dirty="0"/>
          </a:p>
          <a:p>
            <a:r>
              <a:rPr lang="en-US" dirty="0"/>
              <a:t>These</a:t>
            </a:r>
            <a:r>
              <a:rPr lang="en-US" baseline="0" dirty="0"/>
              <a:t> are open problems in dense motion estimation and analysis, though we won’t be fixing them today </a:t>
            </a:r>
            <a:r>
              <a:rPr lang="en-US" baseline="0" dirty="0">
                <a:sym typeface="Wingdings"/>
              </a:rPr>
              <a:t>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F79BCE-5021-B741-8692-A222089D580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4239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Instead of parametric optical flow, we often use</a:t>
            </a:r>
            <a:r>
              <a:rPr lang="en-US" baseline="0" dirty="0"/>
              <a:t> the flow fields we alluded to earlier (this is where </a:t>
            </a:r>
            <a:r>
              <a:rPr lang="en-US" i="1" baseline="0" dirty="0"/>
              <a:t>dense</a:t>
            </a:r>
            <a:r>
              <a:rPr lang="en-US" i="0" baseline="0" dirty="0"/>
              <a:t> optical flow comes in).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F79BCE-5021-B741-8692-A222089D580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6278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image at position and time </a:t>
            </a:r>
            <a:r>
              <a:rPr lang="en-US" i="1" dirty="0"/>
              <a:t>looks</a:t>
            </a:r>
            <a:r>
              <a:rPr lang="en-US" i="1" baseline="0" dirty="0"/>
              <a:t> like</a:t>
            </a:r>
            <a:r>
              <a:rPr lang="en-US" i="0" baseline="0" dirty="0"/>
              <a:t> the image at time t + 1, just that the pixels are offset by u and v</a:t>
            </a:r>
          </a:p>
          <a:p>
            <a:endParaRPr lang="en-US" i="0" baseline="0" dirty="0"/>
          </a:p>
          <a:p>
            <a:r>
              <a:rPr lang="en-US" i="0" baseline="0" dirty="0"/>
              <a:t>This is a fundamental assumption behind </a:t>
            </a:r>
            <a:r>
              <a:rPr lang="en-US" i="1" baseline="0" dirty="0"/>
              <a:t>most</a:t>
            </a:r>
            <a:r>
              <a:rPr lang="en-US" i="0" baseline="0" dirty="0"/>
              <a:t> optical flow programs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F79BCE-5021-B741-8692-A222089D580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5086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Horizontal</a:t>
            </a:r>
            <a:r>
              <a:rPr lang="en-US" baseline="0" dirty="0"/>
              <a:t> flow at u should look like horizontal flow at some neighboring pixel (i.e. one of its 4 or 8 direct neighbors)</a:t>
            </a:r>
            <a:endParaRPr lang="en-US" dirty="0"/>
          </a:p>
          <a:p>
            <a:endParaRPr lang="en-US" dirty="0"/>
          </a:p>
          <a:p>
            <a:r>
              <a:rPr lang="en-US" dirty="0"/>
              <a:t>i.e.,</a:t>
            </a:r>
            <a:r>
              <a:rPr lang="en-US" baseline="0" dirty="0"/>
              <a:t> spatial derivatives are 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F79BCE-5021-B741-8692-A222089D580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4460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Classic</a:t>
            </a:r>
            <a:r>
              <a:rPr lang="en-US" baseline="0" dirty="0"/>
              <a:t> formulation of optical flow objective. </a:t>
            </a:r>
          </a:p>
          <a:p>
            <a:endParaRPr lang="en-US" baseline="0" dirty="0"/>
          </a:p>
          <a:p>
            <a:r>
              <a:rPr lang="en-US" baseline="0" dirty="0"/>
              <a:t>How do we solve it?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F79BCE-5021-B741-8692-A222089D580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1984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19FB2-3AAB-4D03-B13A-2960828C78E3}" type="datetimeFigureOut">
              <a:rPr lang="en-US" smtClean="0"/>
              <a:t>9/7/23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34513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F1133-3259-4C45-BABA-5B62D9C6F78D}" type="datetimeFigureOut">
              <a:rPr lang="en-US" smtClean="0"/>
              <a:t>9/7/23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4975331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F1133-3259-4C45-BABA-5B62D9C6F78D}" type="datetimeFigureOut">
              <a:rPr lang="en-US" smtClean="0"/>
              <a:t>9/7/23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9628860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F1133-3259-4C45-BABA-5B62D9C6F78D}" type="datetimeFigureOut">
              <a:rPr lang="en-US" smtClean="0"/>
              <a:t>9/7/23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8712679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9F4F5-F4D2-4D2A-AB60-88D37ADCB869}" type="datetimeFigureOut">
              <a:rPr lang="en-US" smtClean="0"/>
              <a:t>9/7/23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34206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F1133-3259-4C45-BABA-5B62D9C6F78D}" type="datetimeFigureOut">
              <a:rPr lang="en-US" smtClean="0"/>
              <a:t>9/7/23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2761966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F1133-3259-4C45-BABA-5B62D9C6F78D}" type="datetimeFigureOut">
              <a:rPr lang="en-US" smtClean="0"/>
              <a:t>9/7/23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1011424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FB7AA-4A53-424F-AD41-70827B6504BA}" type="datetimeFigureOut">
              <a:rPr lang="en-US" smtClean="0"/>
              <a:t>9/7/23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61031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84882-FB12-4BC8-9960-9AD8104D7FAE}" type="datetimeFigureOut">
              <a:rPr lang="en-US" smtClean="0"/>
              <a:t>9/7/23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47991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F1133-3259-4C45-BABA-5B62D9C6F78D}" type="datetimeFigureOut">
              <a:rPr lang="en-US" smtClean="0"/>
              <a:t>9/7/23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1027665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1A834-4F3C-4AF9-9C74-05EC35A0F292}" type="datetimeFigureOut">
              <a:rPr lang="en-US" smtClean="0"/>
              <a:t>9/7/23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51804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CF1133-3259-4C45-BABA-5B62D9C6F78D}" type="datetimeFigureOut">
              <a:rPr lang="en-US" smtClean="0"/>
              <a:t>9/7/23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018178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86" r:id="rId1"/>
    <p:sldLayoutId id="2147483787" r:id="rId2"/>
    <p:sldLayoutId id="2147483788" r:id="rId3"/>
    <p:sldLayoutId id="2147483789" r:id="rId4"/>
    <p:sldLayoutId id="2147483790" r:id="rId5"/>
    <p:sldLayoutId id="2147483791" r:id="rId6"/>
    <p:sldLayoutId id="2147483792" r:id="rId7"/>
    <p:sldLayoutId id="2147483793" r:id="rId8"/>
    <p:sldLayoutId id="2147483794" r:id="rId9"/>
    <p:sldLayoutId id="2147483795" r:id="rId10"/>
    <p:sldLayoutId id="2147483796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gi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gi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tiff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tif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tif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://szeliski.org/Book/" TargetMode="External"/><Relationship Id="rId2" Type="http://schemas.openxmlformats.org/officeDocument/2006/relationships/hyperlink" Target="http://people.csail.mit.edu/torralba/courses/6.869/6.869.computervision.htm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people.seas.harvard.edu/~dqsun/publication/2008/ECCV2008.pdf" TargetMode="External"/><Relationship Id="rId4" Type="http://schemas.openxmlformats.org/officeDocument/2006/relationships/hyperlink" Target="https://www.youtube.com/watch?v=tIwpDuqJqcE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Video 4" descr="Different Hand Drawn Graphs">
            <a:extLst>
              <a:ext uri="{FF2B5EF4-FFF2-40B4-BE49-F238E27FC236}">
                <a16:creationId xmlns:a16="http://schemas.microsoft.com/office/drawing/2014/main" id="{1D7BF6D8-A8D3-39AC-5322-DB7D5A2B823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1" b="1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5200">
                <a:solidFill>
                  <a:srgbClr val="FFFFFF"/>
                </a:solidFill>
              </a:rPr>
              <a:t>Dense Motion Analysis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CSCI 4360/6360 Data Science II</a:t>
            </a:r>
          </a:p>
        </p:txBody>
      </p:sp>
    </p:spTree>
    <p:extLst>
      <p:ext uri="{BB962C8B-B14F-4D97-AF65-F5344CB8AC3E}">
        <p14:creationId xmlns:p14="http://schemas.microsoft.com/office/powerpoint/2010/main" val="73022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6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Representing Motion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16367" y="1690688"/>
            <a:ext cx="4877844" cy="4351338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Deviations</a:t>
            </a:r>
          </a:p>
          <a:p>
            <a:pPr lvl="1"/>
            <a:r>
              <a:rPr lang="en-US" dirty="0"/>
              <a:t>3D motion of object is represented as 2D projection—losing 1 dimension of information</a:t>
            </a:r>
          </a:p>
          <a:p>
            <a:pPr lvl="1"/>
            <a:r>
              <a:rPr lang="en-US" dirty="0"/>
              <a:t>Optical flow = 2D velocity describing </a:t>
            </a:r>
            <a:r>
              <a:rPr lang="en-US" i="1" dirty="0"/>
              <a:t>apparent</a:t>
            </a:r>
            <a:r>
              <a:rPr lang="en-US" dirty="0"/>
              <a:t> motion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32" y="1654216"/>
            <a:ext cx="6684550" cy="448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2697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Thought Experiment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5"/>
            <a:ext cx="5172312" cy="4351338"/>
          </a:xfrm>
        </p:spPr>
        <p:txBody>
          <a:bodyPr/>
          <a:lstStyle/>
          <a:p>
            <a:r>
              <a:rPr lang="en-US" dirty="0"/>
              <a:t>We have a matte ball, rotating</a:t>
            </a:r>
          </a:p>
          <a:p>
            <a:endParaRPr lang="en-US" dirty="0"/>
          </a:p>
          <a:p>
            <a:r>
              <a:rPr lang="en-US" b="1" dirty="0"/>
              <a:t>What does the 2D motion field look like?</a:t>
            </a:r>
          </a:p>
          <a:p>
            <a:endParaRPr lang="en-US" b="1" dirty="0"/>
          </a:p>
          <a:p>
            <a:r>
              <a:rPr lang="en-US" b="1" dirty="0"/>
              <a:t>What does the 2D optical flow field look like?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3245" y="1825625"/>
            <a:ext cx="4060555" cy="4162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912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Thought Experiment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37330" y="1825625"/>
            <a:ext cx="5216470" cy="4351338"/>
          </a:xfrm>
        </p:spPr>
        <p:txBody>
          <a:bodyPr/>
          <a:lstStyle/>
          <a:p>
            <a:r>
              <a:rPr lang="en-US" dirty="0"/>
              <a:t>We have a matte ball, </a:t>
            </a:r>
            <a:r>
              <a:rPr lang="en-US" i="1" dirty="0"/>
              <a:t>stationary</a:t>
            </a:r>
          </a:p>
          <a:p>
            <a:endParaRPr lang="en-US" i="1" dirty="0"/>
          </a:p>
          <a:p>
            <a:r>
              <a:rPr lang="en-US" b="1" dirty="0"/>
              <a:t>What does the 2D motion field look like?</a:t>
            </a:r>
          </a:p>
          <a:p>
            <a:endParaRPr lang="en-US" b="1" dirty="0"/>
          </a:p>
          <a:p>
            <a:r>
              <a:rPr lang="en-US" b="1" dirty="0"/>
              <a:t>What does the 2D optical flow field look like?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439" y="1825625"/>
            <a:ext cx="4060555" cy="4162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450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Just to throw a wrench in things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20000" y="1825625"/>
            <a:ext cx="10233800" cy="530117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b="1" dirty="0"/>
              <a:t>Aperture Problem:</a:t>
            </a:r>
            <a:r>
              <a:rPr lang="en-US" dirty="0"/>
              <a:t> </a:t>
            </a:r>
            <a:r>
              <a:rPr lang="en-US"/>
              <a:t>lighting is not the only source of error.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1903" y="2490679"/>
            <a:ext cx="9028194" cy="3936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466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Aside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With all these limitations and pitfalls, it’s important to keep the following items in mind (with thanks to Dr. Michael Black):</a:t>
            </a:r>
          </a:p>
          <a:p>
            <a:endParaRPr lang="en-US" dirty="0"/>
          </a:p>
          <a:p>
            <a:r>
              <a:rPr lang="en-US" dirty="0"/>
              <a:t>We are, more or less, intentionally forgetting any physics we might know</a:t>
            </a:r>
          </a:p>
          <a:p>
            <a:r>
              <a:rPr lang="en-US" dirty="0"/>
              <a:t>We are dealing with </a:t>
            </a:r>
            <a:r>
              <a:rPr lang="en-US" b="1" dirty="0"/>
              <a:t>images</a:t>
            </a:r>
            <a:endParaRPr lang="en-US" dirty="0"/>
          </a:p>
          <a:p>
            <a:r>
              <a:rPr lang="en-US" dirty="0"/>
              <a:t>We’re hoping the 2D flow is </a:t>
            </a:r>
            <a:r>
              <a:rPr lang="en-US" i="1" dirty="0"/>
              <a:t>related</a:t>
            </a:r>
            <a:r>
              <a:rPr lang="en-US" dirty="0"/>
              <a:t> to the structure of the world and can be a viable proxy for the motion field</a:t>
            </a:r>
          </a:p>
          <a:p>
            <a:r>
              <a:rPr lang="en-US" dirty="0"/>
              <a:t>Fixing the above is important—</a:t>
            </a:r>
            <a:r>
              <a:rPr lang="en-US" b="1" dirty="0"/>
              <a:t>you could work on it!</a:t>
            </a:r>
          </a:p>
        </p:txBody>
      </p:sp>
    </p:spTree>
    <p:extLst>
      <p:ext uri="{BB962C8B-B14F-4D97-AF65-F5344CB8AC3E}">
        <p14:creationId xmlns:p14="http://schemas.microsoft.com/office/powerpoint/2010/main" val="1625991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Optical Flow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5"/>
            <a:ext cx="8801629" cy="1292224"/>
          </a:xfrm>
        </p:spPr>
        <p:txBody>
          <a:bodyPr>
            <a:normAutofit/>
          </a:bodyPr>
          <a:lstStyle/>
          <a:p>
            <a:r>
              <a:rPr lang="en-US" dirty="0"/>
              <a:t>Motion, or </a:t>
            </a:r>
            <a:r>
              <a:rPr lang="en-US" i="1" dirty="0"/>
              <a:t>displacement</a:t>
            </a:r>
            <a:r>
              <a:rPr lang="en-US" dirty="0"/>
              <a:t>, at all pixels</a:t>
            </a:r>
          </a:p>
          <a:p>
            <a:pPr lvl="1"/>
            <a:r>
              <a:rPr lang="en-US" dirty="0"/>
              <a:t>Magnitude: saturation</a:t>
            </a:r>
          </a:p>
          <a:p>
            <a:pPr lvl="1"/>
            <a:r>
              <a:rPr lang="en-US" dirty="0"/>
              <a:t>Orientation: hue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700" y="3117849"/>
            <a:ext cx="4750588" cy="356294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9232" y="3117849"/>
            <a:ext cx="4742397" cy="356294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8083" y="2723153"/>
            <a:ext cx="1905000" cy="1905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8083" y="4763090"/>
            <a:ext cx="1905000" cy="191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7196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Optical Flow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4"/>
            <a:ext cx="7226332" cy="4769729"/>
          </a:xfrm>
        </p:spPr>
        <p:txBody>
          <a:bodyPr>
            <a:normAutofit/>
          </a:bodyPr>
          <a:lstStyle/>
          <a:p>
            <a:r>
              <a:rPr lang="en-US" dirty="0"/>
              <a:t>Find a mapping for each pixel (x</a:t>
            </a:r>
            <a:r>
              <a:rPr lang="en-US" baseline="-25000" dirty="0"/>
              <a:t>1</a:t>
            </a:r>
            <a:r>
              <a:rPr lang="en-US" dirty="0"/>
              <a:t>, y</a:t>
            </a:r>
            <a:r>
              <a:rPr lang="en-US" baseline="-25000" dirty="0"/>
              <a:t>1</a:t>
            </a:r>
            <a:r>
              <a:rPr lang="en-US" dirty="0"/>
              <a:t>) -&gt; (x</a:t>
            </a:r>
            <a:r>
              <a:rPr lang="en-US" baseline="-25000" dirty="0"/>
              <a:t>2</a:t>
            </a:r>
            <a:r>
              <a:rPr lang="en-US" dirty="0"/>
              <a:t>, y</a:t>
            </a:r>
            <a:r>
              <a:rPr lang="en-US" baseline="-25000" dirty="0"/>
              <a:t>2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Seems simple enough</a:t>
            </a:r>
            <a:r>
              <a:rPr lang="mr-IN" dirty="0"/>
              <a:t>…</a:t>
            </a:r>
            <a:r>
              <a:rPr lang="en-US" dirty="0"/>
              <a:t>?</a:t>
            </a:r>
          </a:p>
          <a:p>
            <a:r>
              <a:rPr lang="en-US" dirty="0"/>
              <a:t>Motion types</a:t>
            </a:r>
          </a:p>
          <a:p>
            <a:pPr lvl="1"/>
            <a:r>
              <a:rPr lang="en-US" dirty="0"/>
              <a:t>Translation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Similarity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Affine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Homography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8408" y="2835030"/>
            <a:ext cx="2201907" cy="79159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8408" y="3703562"/>
            <a:ext cx="5149915" cy="79159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8408" y="4572094"/>
            <a:ext cx="3257367" cy="79159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8408" y="5440627"/>
            <a:ext cx="5795929" cy="791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876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Motion Types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587" y="1454713"/>
            <a:ext cx="10090826" cy="5325467"/>
          </a:xfrm>
          <a:prstGeom prst="rect">
            <a:avLst/>
          </a:prstGeom>
        </p:spPr>
      </p:pic>
      <p:sp>
        <p:nvSpPr>
          <p:cNvPr id="5" name="Rounded Rectangular Callout 4"/>
          <p:cNvSpPr/>
          <p:nvPr/>
        </p:nvSpPr>
        <p:spPr>
          <a:xfrm>
            <a:off x="5693924" y="141674"/>
            <a:ext cx="6193276" cy="1549014"/>
          </a:xfrm>
          <a:prstGeom prst="wedgeRoundRectCallout">
            <a:avLst>
              <a:gd name="adj1" fmla="val -33599"/>
              <a:gd name="adj2" fmla="val 8472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This is known as </a:t>
            </a:r>
            <a:r>
              <a:rPr lang="en-US" sz="2400" b="1" dirty="0"/>
              <a:t>parametric motion</a:t>
            </a:r>
            <a:r>
              <a:rPr lang="en-US" sz="2400" dirty="0"/>
              <a:t>: powerful in its expressivity, but limited in its ability to describe arbitrary motion in videos.</a:t>
            </a:r>
          </a:p>
        </p:txBody>
      </p:sp>
    </p:spTree>
    <p:extLst>
      <p:ext uri="{BB962C8B-B14F-4D97-AF65-F5344CB8AC3E}">
        <p14:creationId xmlns:p14="http://schemas.microsoft.com/office/powerpoint/2010/main" val="1375123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Optical Flow Definition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5"/>
            <a:ext cx="4707363" cy="4351338"/>
          </a:xfrm>
        </p:spPr>
        <p:txBody>
          <a:bodyPr/>
          <a:lstStyle/>
          <a:p>
            <a:r>
              <a:rPr lang="en-US" dirty="0"/>
              <a:t>Image pixel value at time </a:t>
            </a:r>
            <a:r>
              <a:rPr lang="en-US" i="1" dirty="0"/>
              <a:t>t</a:t>
            </a:r>
            <a:r>
              <a:rPr lang="en-US" dirty="0"/>
              <a:t> and location </a:t>
            </a:r>
            <a:r>
              <a:rPr lang="en-US" b="1" dirty="0"/>
              <a:t>x</a:t>
            </a:r>
            <a:r>
              <a:rPr lang="en-US" dirty="0"/>
              <a:t> = (</a:t>
            </a:r>
            <a:r>
              <a:rPr lang="en-US" i="1" dirty="0"/>
              <a:t>x, y</a:t>
            </a:r>
            <a:r>
              <a:rPr lang="en-US" dirty="0"/>
              <a:t>)</a:t>
            </a:r>
          </a:p>
          <a:p>
            <a:r>
              <a:rPr lang="en-US" dirty="0"/>
              <a:t>Horizontal </a:t>
            </a:r>
            <a:r>
              <a:rPr lang="en-US" i="1" dirty="0"/>
              <a:t>u</a:t>
            </a:r>
            <a:r>
              <a:rPr lang="en-US" dirty="0"/>
              <a:t> and vertical </a:t>
            </a:r>
            <a:r>
              <a:rPr lang="en-US" i="1" dirty="0"/>
              <a:t>v</a:t>
            </a:r>
            <a:r>
              <a:rPr lang="en-US" dirty="0"/>
              <a:t> components of the flow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9457" y="1434993"/>
            <a:ext cx="2936727" cy="85558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888"/>
          <a:stretch/>
        </p:blipFill>
        <p:spPr>
          <a:xfrm>
            <a:off x="6552446" y="2533354"/>
            <a:ext cx="2407189" cy="87986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57"/>
          <a:stretch/>
        </p:blipFill>
        <p:spPr>
          <a:xfrm>
            <a:off x="9445049" y="2533354"/>
            <a:ext cx="2394239" cy="87986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1051" y="3655997"/>
            <a:ext cx="8549898" cy="2844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776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Optical Flow Assumptions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5"/>
            <a:ext cx="4930604" cy="2240537"/>
          </a:xfrm>
        </p:spPr>
        <p:txBody>
          <a:bodyPr/>
          <a:lstStyle/>
          <a:p>
            <a:r>
              <a:rPr lang="en-US" b="1" dirty="0"/>
              <a:t>Brightness Constancy</a:t>
            </a:r>
          </a:p>
          <a:p>
            <a:r>
              <a:rPr lang="en-US" dirty="0"/>
              <a:t>Any one patch from frame 1 should look more or less the same as a corresponding spatial patch from frame 2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669" y="1690688"/>
            <a:ext cx="5631639" cy="422372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810" y="4727272"/>
            <a:ext cx="5795794" cy="434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468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Motion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5"/>
            <a:ext cx="10488420" cy="45262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Our world is </a:t>
            </a:r>
            <a:r>
              <a:rPr lang="en-US"/>
              <a:t>in motion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3347634"/>
            <a:ext cx="4556901" cy="277376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4719" y="365125"/>
            <a:ext cx="4573290" cy="321325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8874" y="2413188"/>
            <a:ext cx="4530671" cy="339800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05723" y="3288317"/>
            <a:ext cx="4236358" cy="2812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598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Optical Flow Assumptions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39864" y="1690688"/>
            <a:ext cx="4930604" cy="2881483"/>
          </a:xfrm>
        </p:spPr>
        <p:txBody>
          <a:bodyPr>
            <a:normAutofit/>
          </a:bodyPr>
          <a:lstStyle/>
          <a:p>
            <a:r>
              <a:rPr lang="en-US" b="1" dirty="0"/>
              <a:t>Spatial Smoothness</a:t>
            </a:r>
          </a:p>
          <a:p>
            <a:r>
              <a:rPr lang="en-US" dirty="0"/>
              <a:t>Neighboring pixels in an image are likely to belong to the same surface</a:t>
            </a:r>
          </a:p>
          <a:p>
            <a:pPr lvl="1"/>
            <a:r>
              <a:rPr lang="en-US" dirty="0"/>
              <a:t>Surfaces are mostly smooth</a:t>
            </a:r>
          </a:p>
          <a:p>
            <a:pPr lvl="1"/>
            <a:r>
              <a:rPr lang="en-US" dirty="0"/>
              <a:t>Neighboring pixels have similar flow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532" y="1690688"/>
            <a:ext cx="6001664" cy="450902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2573" y="4572171"/>
            <a:ext cx="1947895" cy="19064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0139" y="4846536"/>
            <a:ext cx="1549400" cy="3429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9284" y="5603118"/>
            <a:ext cx="17272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18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 Function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Brightness constancy (”data term”)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New developments?</a:t>
            </a:r>
          </a:p>
          <a:p>
            <a:pPr lvl="1"/>
            <a:r>
              <a:rPr lang="en-US" dirty="0"/>
              <a:t>Squared error implies Gaussian noise!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652347"/>
            <a:ext cx="10515600" cy="97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892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 Function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Spatial term for the flow fields </a:t>
            </a:r>
            <a:r>
              <a:rPr lang="en-US" i="1" dirty="0"/>
              <a:t>u</a:t>
            </a:r>
            <a:r>
              <a:rPr lang="en-US" dirty="0"/>
              <a:t> and </a:t>
            </a:r>
            <a:r>
              <a:rPr lang="en-US" i="1" dirty="0"/>
              <a:t>v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New developments?</a:t>
            </a:r>
          </a:p>
          <a:p>
            <a:pPr lvl="1"/>
            <a:r>
              <a:rPr lang="en-US" dirty="0"/>
              <a:t>Flow field is smooth</a:t>
            </a:r>
          </a:p>
          <a:p>
            <a:pPr lvl="1"/>
            <a:r>
              <a:rPr lang="en-US" dirty="0"/>
              <a:t>Deviations from smooth are Gaussian</a:t>
            </a:r>
          </a:p>
          <a:p>
            <a:pPr lvl="1"/>
            <a:r>
              <a:rPr lang="en-US" dirty="0"/>
              <a:t>First-order smoothness is all that matters</a:t>
            </a:r>
          </a:p>
          <a:p>
            <a:pPr lvl="1"/>
            <a:r>
              <a:rPr lang="en-US" dirty="0"/>
              <a:t>Flow derivative is approximated by first differences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500" y="2338614"/>
            <a:ext cx="9271000" cy="109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397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4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6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 Function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883569"/>
            <a:ext cx="6172200" cy="4699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3016251"/>
            <a:ext cx="10210800" cy="283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390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 Function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 to solve for flow field, we just take derivative, set to 0, and solve for </a:t>
            </a:r>
            <a:r>
              <a:rPr lang="en-US" i="1" dirty="0"/>
              <a:t>u</a:t>
            </a:r>
            <a:r>
              <a:rPr lang="en-US" dirty="0"/>
              <a:t> and </a:t>
            </a:r>
            <a:r>
              <a:rPr lang="en-US" i="1" dirty="0"/>
              <a:t>v</a:t>
            </a:r>
            <a:r>
              <a:rPr lang="en-US" dirty="0"/>
              <a:t>, right?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066508"/>
            <a:ext cx="10515600" cy="9779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500562" y="4111876"/>
            <a:ext cx="3190876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9600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???</a:t>
            </a:r>
            <a:endParaRPr lang="en-US" sz="9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80936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approximation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5"/>
            <a:ext cx="10233800" cy="961118"/>
          </a:xfrm>
        </p:spPr>
        <p:txBody>
          <a:bodyPr/>
          <a:lstStyle/>
          <a:p>
            <a:r>
              <a:rPr lang="en-US" dirty="0"/>
              <a:t>Taylor series expansion</a:t>
            </a:r>
          </a:p>
          <a:p>
            <a:pPr lvl="1"/>
            <a:r>
              <a:rPr lang="en-US" i="1" dirty="0"/>
              <a:t>dx</a:t>
            </a:r>
            <a:r>
              <a:rPr lang="en-US" dirty="0"/>
              <a:t> </a:t>
            </a:r>
            <a:r>
              <a:rPr lang="en-US" i="1" dirty="0"/>
              <a:t>= u, </a:t>
            </a:r>
            <a:r>
              <a:rPr lang="en-US" i="1" dirty="0" err="1"/>
              <a:t>dy</a:t>
            </a:r>
            <a:r>
              <a:rPr lang="en-US" i="1" dirty="0"/>
              <a:t> = v, </a:t>
            </a:r>
            <a:r>
              <a:rPr lang="en-US" i="1" dirty="0" err="1"/>
              <a:t>dt</a:t>
            </a:r>
            <a:r>
              <a:rPr lang="en-US" i="1" dirty="0"/>
              <a:t> = 1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921680"/>
            <a:ext cx="10515600" cy="9779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59525"/>
            <a:ext cx="12192000" cy="885333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0" y="4190562"/>
            <a:ext cx="1415143" cy="954296"/>
          </a:xfrm>
          <a:prstGeom prst="roundRect">
            <a:avLst/>
          </a:prstGeom>
          <a:solidFill>
            <a:schemeClr val="accent1">
              <a:alpha val="3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1828800" y="4197706"/>
            <a:ext cx="2373086" cy="940009"/>
          </a:xfrm>
          <a:prstGeom prst="roundRect">
            <a:avLst/>
          </a:prstGeom>
          <a:solidFill>
            <a:schemeClr val="accent1">
              <a:alpha val="3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4637314" y="4197706"/>
            <a:ext cx="2373086" cy="940009"/>
          </a:xfrm>
          <a:prstGeom prst="roundRect">
            <a:avLst/>
          </a:prstGeom>
          <a:solidFill>
            <a:schemeClr val="accent1">
              <a:alpha val="3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7445828" y="4190562"/>
            <a:ext cx="2177143" cy="954296"/>
          </a:xfrm>
          <a:prstGeom prst="roundRect">
            <a:avLst/>
          </a:prstGeom>
          <a:solidFill>
            <a:schemeClr val="accent1">
              <a:alpha val="3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10058399" y="4197705"/>
            <a:ext cx="1458687" cy="940010"/>
          </a:xfrm>
          <a:prstGeom prst="roundRect">
            <a:avLst/>
          </a:prstGeom>
          <a:solidFill>
            <a:schemeClr val="accent1">
              <a:alpha val="3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5143" y="5504803"/>
            <a:ext cx="9194800" cy="105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313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6" grpId="1" animBg="1"/>
      <p:bldP spid="6" grpId="2" animBg="1"/>
      <p:bldP spid="6" grpId="3" animBg="1"/>
      <p:bldP spid="7" grpId="0" animBg="1"/>
      <p:bldP spid="7" grpId="1" animBg="1"/>
      <p:bldP spid="7" grpId="2" animBg="1"/>
      <p:bldP spid="8" grpId="0" animBg="1"/>
      <p:bldP spid="8" grpId="1" animBg="1"/>
      <p:bldP spid="8" grpId="2" animBg="1"/>
      <p:bldP spid="9" grpId="0" animBg="1"/>
      <p:bldP spid="9" grpId="1" animBg="1"/>
      <p:bldP spid="9" grpId="2" animBg="1"/>
      <p:bldP spid="10" grpId="0" animBg="1"/>
      <p:bldP spid="10" grpId="1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Constraint equation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5"/>
            <a:ext cx="10233800" cy="4618718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mr-IN" dirty="0"/>
              <a:t>…</a:t>
            </a:r>
            <a:r>
              <a:rPr lang="en-US" dirty="0"/>
              <a:t>but really, we write it this way: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More new developments</a:t>
            </a:r>
          </a:p>
          <a:p>
            <a:pPr lvl="1"/>
            <a:r>
              <a:rPr lang="en-US" dirty="0"/>
              <a:t>Flow is small</a:t>
            </a:r>
          </a:p>
          <a:p>
            <a:pPr lvl="1"/>
            <a:r>
              <a:rPr lang="en-US" dirty="0"/>
              <a:t>Image is a differentiable function</a:t>
            </a:r>
          </a:p>
          <a:p>
            <a:pPr lvl="1"/>
            <a:r>
              <a:rPr lang="en-US" dirty="0"/>
              <a:t>First-order Taylor series is a good approximation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9500" y="1625375"/>
            <a:ext cx="9194800" cy="10541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9900" y="3560649"/>
            <a:ext cx="3632200" cy="457200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4114800" y="3331029"/>
            <a:ext cx="4071257" cy="803955"/>
          </a:xfrm>
          <a:prstGeom prst="round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091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 of the constraint equation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One equation, two unknowns</a:t>
            </a:r>
          </a:p>
          <a:p>
            <a:pPr lvl="1"/>
            <a:r>
              <a:rPr lang="en-US" dirty="0"/>
              <a:t>A line</a:t>
            </a:r>
          </a:p>
          <a:p>
            <a:r>
              <a:rPr lang="en-US" dirty="0"/>
              <a:t>We know the solution is somewhere along the line</a:t>
            </a:r>
          </a:p>
          <a:p>
            <a:r>
              <a:rPr lang="en-US" b="1" dirty="0"/>
              <a:t>Ill-posed problem: hence, the Aperture Problem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10526" t="17854" r="13932" b="5779"/>
          <a:stretch/>
        </p:blipFill>
        <p:spPr>
          <a:xfrm>
            <a:off x="6297613" y="1802477"/>
            <a:ext cx="5769591" cy="437448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000" y="4550227"/>
            <a:ext cx="4800600" cy="2093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570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Nevertheless, they persisted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Horn and </a:t>
            </a:r>
            <a:r>
              <a:rPr lang="en-US" dirty="0" err="1"/>
              <a:t>Schunck</a:t>
            </a:r>
            <a:r>
              <a:rPr lang="en-US" dirty="0"/>
              <a:t>, 1981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Take partial derivatives with respect to </a:t>
            </a:r>
            <a:r>
              <a:rPr lang="en-US" i="1" dirty="0"/>
              <a:t>u</a:t>
            </a:r>
            <a:r>
              <a:rPr lang="en-US" dirty="0"/>
              <a:t> and </a:t>
            </a:r>
            <a:r>
              <a:rPr lang="en-US" i="1" dirty="0"/>
              <a:t>v</a:t>
            </a:r>
            <a:r>
              <a:rPr lang="en-US" dirty="0"/>
              <a:t>; set to 0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58358"/>
            <a:ext cx="12192000" cy="92217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050" y="5346600"/>
            <a:ext cx="11137900" cy="10922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050" y="4106311"/>
            <a:ext cx="11226800" cy="109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692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Revisiting assumptions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Many of the Horn &amp; </a:t>
            </a:r>
            <a:r>
              <a:rPr lang="en-US" dirty="0" err="1"/>
              <a:t>Schunck</a:t>
            </a:r>
            <a:r>
              <a:rPr lang="en-US" dirty="0"/>
              <a:t> ‘81 problems can be attributed to the fact that they were attempting dense image processing on 1981 computers</a:t>
            </a:r>
          </a:p>
          <a:p>
            <a:r>
              <a:rPr lang="en-US" dirty="0"/>
              <a:t>Still, the problems outlined by the assumptions can cause problems in the real-world (aperture problem, ill-posed optimization, assumption of small motion,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r>
              <a:rPr lang="en-US" dirty="0"/>
              <a:t>Lots of these assumptions are still outstanding problems but have been addressed, at least in part</a:t>
            </a:r>
          </a:p>
          <a:p>
            <a:r>
              <a:rPr lang="en-US" dirty="0"/>
              <a:t>(Check out the 2013 talk by Dr. Michael Black!)</a:t>
            </a:r>
          </a:p>
        </p:txBody>
      </p:sp>
    </p:spTree>
    <p:extLst>
      <p:ext uri="{BB962C8B-B14F-4D97-AF65-F5344CB8AC3E}">
        <p14:creationId xmlns:p14="http://schemas.microsoft.com/office/powerpoint/2010/main" val="1346791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Motion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Core problem in computer vision</a:t>
            </a:r>
          </a:p>
        </p:txBody>
      </p:sp>
    </p:spTree>
    <p:extLst>
      <p:ext uri="{BB962C8B-B14F-4D97-AF65-F5344CB8AC3E}">
        <p14:creationId xmlns:p14="http://schemas.microsoft.com/office/powerpoint/2010/main" val="6739799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“Flow is small”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5"/>
            <a:ext cx="10854062" cy="631371"/>
          </a:xfrm>
        </p:spPr>
        <p:txBody>
          <a:bodyPr/>
          <a:lstStyle/>
          <a:p>
            <a:r>
              <a:rPr lang="en-US" dirty="0"/>
              <a:t>Have you ever </a:t>
            </a:r>
            <a:r>
              <a:rPr lang="en-US" i="1" dirty="0"/>
              <a:t>seen</a:t>
            </a:r>
            <a:r>
              <a:rPr lang="en-US" dirty="0"/>
              <a:t> a Marvel movie?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6442" y="2456996"/>
            <a:ext cx="7405567" cy="4096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45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Coarse-to-fine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Build an image “pyramid”</a:t>
            </a:r>
          </a:p>
          <a:p>
            <a:pPr lvl="1"/>
            <a:r>
              <a:rPr lang="en-US" dirty="0"/>
              <a:t>Exactly how this is done varies considerably</a:t>
            </a:r>
          </a:p>
          <a:p>
            <a:r>
              <a:rPr lang="en-US" dirty="0"/>
              <a:t>Bottom line: flow calculated in original image is </a:t>
            </a:r>
            <a:r>
              <a:rPr lang="en-US" b="1" dirty="0"/>
              <a:t>much smaller</a:t>
            </a:r>
            <a:r>
              <a:rPr lang="en-US" dirty="0"/>
              <a:t> at top of pyramid (i.e., assumptions hold)</a:t>
            </a:r>
          </a:p>
          <a:p>
            <a:r>
              <a:rPr lang="en-US" dirty="0"/>
              <a:t>Most optical flow algorithms do something like this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645" y="1825625"/>
            <a:ext cx="6006440" cy="3660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120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Coarse-to-fine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120000" y="1825625"/>
            <a:ext cx="5128400" cy="4351338"/>
          </a:xfrm>
        </p:spPr>
        <p:txBody>
          <a:bodyPr/>
          <a:lstStyle/>
          <a:p>
            <a:r>
              <a:rPr lang="en-US" dirty="0"/>
              <a:t>This one “small” modification to Horn &amp; </a:t>
            </a:r>
            <a:r>
              <a:rPr lang="en-US" dirty="0" err="1"/>
              <a:t>Schunck</a:t>
            </a:r>
            <a:r>
              <a:rPr lang="en-US" dirty="0"/>
              <a:t> actually gives pretty good results!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9871" y="3082760"/>
            <a:ext cx="4766129" cy="3596420"/>
          </a:xfrm>
          <a:prstGeom prst="rect">
            <a:avLst/>
          </a:prstGeom>
        </p:spPr>
      </p:pic>
      <p:sp>
        <p:nvSpPr>
          <p:cNvPr id="9" name="Rounded Rectangular Callout 8"/>
          <p:cNvSpPr/>
          <p:nvPr/>
        </p:nvSpPr>
        <p:spPr>
          <a:xfrm>
            <a:off x="87084" y="3489665"/>
            <a:ext cx="1177471" cy="1147649"/>
          </a:xfrm>
          <a:prstGeom prst="wedgeRoundRectCallout">
            <a:avLst>
              <a:gd name="adj1" fmla="val 67919"/>
              <a:gd name="adj2" fmla="val -2013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Ground</a:t>
            </a:r>
          </a:p>
          <a:p>
            <a:pPr algn="ctr"/>
            <a:r>
              <a:rPr lang="en-US" dirty="0"/>
              <a:t>Truth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8271" y="1690688"/>
            <a:ext cx="5463616" cy="199441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8271" y="4637314"/>
            <a:ext cx="5463616" cy="1983995"/>
          </a:xfrm>
          <a:prstGeom prst="rect">
            <a:avLst/>
          </a:prstGeom>
        </p:spPr>
      </p:pic>
      <p:sp>
        <p:nvSpPr>
          <p:cNvPr id="12" name="Rounded Rectangular Callout 11"/>
          <p:cNvSpPr/>
          <p:nvPr/>
        </p:nvSpPr>
        <p:spPr>
          <a:xfrm>
            <a:off x="7815943" y="4063489"/>
            <a:ext cx="2024743" cy="485208"/>
          </a:xfrm>
          <a:prstGeom prst="wedgeRoundRectCallout">
            <a:avLst>
              <a:gd name="adj1" fmla="val -19758"/>
              <a:gd name="adj2" fmla="val 9390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Coarse-to-fine</a:t>
            </a:r>
          </a:p>
        </p:txBody>
      </p:sp>
      <p:sp>
        <p:nvSpPr>
          <p:cNvPr id="13" name="Rounded Rectangular Callout 12"/>
          <p:cNvSpPr/>
          <p:nvPr/>
        </p:nvSpPr>
        <p:spPr>
          <a:xfrm>
            <a:off x="7815942" y="1136282"/>
            <a:ext cx="2024743" cy="485208"/>
          </a:xfrm>
          <a:prstGeom prst="wedgeRoundRectCallout">
            <a:avLst>
              <a:gd name="adj1" fmla="val -19758"/>
              <a:gd name="adj2" fmla="val 9390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Original</a:t>
            </a:r>
          </a:p>
        </p:txBody>
      </p:sp>
    </p:spTree>
    <p:extLst>
      <p:ext uri="{BB962C8B-B14F-4D97-AF65-F5344CB8AC3E}">
        <p14:creationId xmlns:p14="http://schemas.microsoft.com/office/powerpoint/2010/main" val="468524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  <p:bldP spid="13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“Flow is smooth”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Does brightness constancy hold?</a:t>
            </a:r>
          </a:p>
          <a:p>
            <a:r>
              <a:rPr lang="en-US" dirty="0"/>
              <a:t>Are spatial derivatives of optical flow </a:t>
            </a:r>
            <a:r>
              <a:rPr lang="en-US" i="1" dirty="0"/>
              <a:t>actually</a:t>
            </a:r>
            <a:r>
              <a:rPr lang="en-US" dirty="0"/>
              <a:t> Gaussian?</a:t>
            </a:r>
          </a:p>
          <a:p>
            <a:endParaRPr lang="en-US" dirty="0"/>
          </a:p>
          <a:p>
            <a:r>
              <a:rPr lang="en-US" dirty="0"/>
              <a:t>As machine learning practitioners, how would we answer these questions?</a:t>
            </a:r>
          </a:p>
          <a:p>
            <a:endParaRPr lang="en-US" b="1" dirty="0"/>
          </a:p>
          <a:p>
            <a:r>
              <a:rPr lang="en-US" b="1" dirty="0"/>
              <a:t>Need ground truth—very </a:t>
            </a:r>
            <a:r>
              <a:rPr lang="en-US" b="1"/>
              <a:t>recent developments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754393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Durien</a:t>
            </a:r>
            <a:r>
              <a:rPr lang="en-US" dirty="0"/>
              <a:t> Open Movie Project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5"/>
            <a:ext cx="5324343" cy="4351338"/>
          </a:xfrm>
        </p:spPr>
        <p:txBody>
          <a:bodyPr/>
          <a:lstStyle/>
          <a:p>
            <a:r>
              <a:rPr lang="en-US" i="1" dirty="0"/>
              <a:t>Sintel</a:t>
            </a:r>
            <a:r>
              <a:rPr lang="en-US" dirty="0"/>
              <a:t> (full movie—go watch!)</a:t>
            </a:r>
          </a:p>
          <a:p>
            <a:r>
              <a:rPr lang="en-US" dirty="0"/>
              <a:t>Made with Blender</a:t>
            </a:r>
          </a:p>
          <a:p>
            <a:r>
              <a:rPr lang="en-US" dirty="0"/>
              <a:t>All assets openly available—</a:t>
            </a:r>
            <a:r>
              <a:rPr lang="en-US" b="1" dirty="0"/>
              <a:t>including ground truth optical flow fields</a:t>
            </a:r>
            <a:endParaRPr lang="en-US" dirty="0"/>
          </a:p>
          <a:p>
            <a:pPr lvl="1"/>
            <a:r>
              <a:rPr lang="en-US" dirty="0"/>
              <a:t>1628 frames of ground truth flow</a:t>
            </a:r>
          </a:p>
          <a:p>
            <a:pPr lvl="1"/>
            <a:r>
              <a:rPr lang="en-US" dirty="0"/>
              <a:t>1024x436 resolution</a:t>
            </a:r>
          </a:p>
          <a:p>
            <a:pPr lvl="1"/>
            <a:r>
              <a:rPr lang="en-US" dirty="0"/>
              <a:t>max velocity over 100 </a:t>
            </a:r>
            <a:r>
              <a:rPr lang="en-US" dirty="0" err="1"/>
              <a:t>ppf</a:t>
            </a:r>
            <a:endParaRPr lang="en-US" dirty="0"/>
          </a:p>
          <a:p>
            <a:pPr lvl="1"/>
            <a:r>
              <a:rPr lang="en-US" dirty="0"/>
              <a:t>separated into training/testing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4342" y="4755867"/>
            <a:ext cx="5258055" cy="142109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0748" y="1690688"/>
            <a:ext cx="5078547" cy="2380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465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 Mantra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solve one problem (need of ground-truth optical flow) by adding an additional abstraction layer (assume flow statistics of </a:t>
            </a:r>
            <a:r>
              <a:rPr lang="en-US" i="1" dirty="0"/>
              <a:t>Sintel</a:t>
            </a:r>
            <a:r>
              <a:rPr lang="en-US" dirty="0"/>
              <a:t> will generalize)</a:t>
            </a:r>
          </a:p>
          <a:p>
            <a:r>
              <a:rPr lang="mr-IN" dirty="0"/>
              <a:t>…</a:t>
            </a:r>
            <a:r>
              <a:rPr lang="en-US" dirty="0"/>
              <a:t>which usually introduces a new problem</a:t>
            </a:r>
          </a:p>
          <a:p>
            <a:r>
              <a:rPr lang="en-US" b="1" dirty="0"/>
              <a:t>Will these flow statistics be at all useful for optical flow models outside of action movies?</a:t>
            </a:r>
          </a:p>
        </p:txBody>
      </p:sp>
    </p:spTree>
    <p:extLst>
      <p:ext uri="{BB962C8B-B14F-4D97-AF65-F5344CB8AC3E}">
        <p14:creationId xmlns:p14="http://schemas.microsoft.com/office/powerpoint/2010/main" val="1066229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Flow Statistics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5"/>
            <a:ext cx="10233800" cy="895804"/>
          </a:xfrm>
        </p:spPr>
        <p:txBody>
          <a:bodyPr/>
          <a:lstStyle/>
          <a:p>
            <a:r>
              <a:rPr lang="en-US" dirty="0"/>
              <a:t>In general, optical flow fields are sparse (i.e., most flow fields are 0)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601"/>
          <a:stretch/>
        </p:blipFill>
        <p:spPr>
          <a:xfrm>
            <a:off x="2166257" y="2721429"/>
            <a:ext cx="2318657" cy="37324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242"/>
          <a:stretch/>
        </p:blipFill>
        <p:spPr>
          <a:xfrm>
            <a:off x="5531171" y="2721429"/>
            <a:ext cx="4007331" cy="3000147"/>
          </a:xfrm>
          <a:prstGeom prst="rect">
            <a:avLst/>
          </a:prstGeom>
        </p:spPr>
      </p:pic>
      <p:sp>
        <p:nvSpPr>
          <p:cNvPr id="7" name="Rounded Rectangular Callout 6"/>
          <p:cNvSpPr/>
          <p:nvPr/>
        </p:nvSpPr>
        <p:spPr>
          <a:xfrm>
            <a:off x="6039758" y="5856513"/>
            <a:ext cx="3222172" cy="597370"/>
          </a:xfrm>
          <a:prstGeom prst="wedgeRoundRectCallout">
            <a:avLst>
              <a:gd name="adj1" fmla="val -20093"/>
              <a:gd name="adj2" fmla="val -8702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Horn and </a:t>
            </a:r>
            <a:r>
              <a:rPr lang="en-US" dirty="0" err="1"/>
              <a:t>Schunck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4378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Flow Statistics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4"/>
            <a:ext cx="10233800" cy="5032376"/>
          </a:xfrm>
        </p:spPr>
        <p:txBody>
          <a:bodyPr>
            <a:normAutofit/>
          </a:bodyPr>
          <a:lstStyle/>
          <a:p>
            <a:r>
              <a:rPr lang="en-US" dirty="0"/>
              <a:t>Using the flow statistics from training data, we can determine that brightness constancy </a:t>
            </a:r>
            <a:r>
              <a:rPr lang="en-US" b="1" dirty="0"/>
              <a:t>usually holds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r>
              <a:rPr lang="en-US" dirty="0"/>
              <a:t>Spark peak at 0</a:t>
            </a:r>
          </a:p>
          <a:p>
            <a:r>
              <a:rPr lang="en-US" dirty="0"/>
              <a:t>Heavy tails are violations of brightness constancy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50" y="3473903"/>
            <a:ext cx="11772900" cy="1981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2950" y="2856366"/>
            <a:ext cx="5626100" cy="4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377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“Neighboring pixels move together”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5"/>
            <a:ext cx="4475257" cy="4351338"/>
          </a:xfrm>
        </p:spPr>
        <p:txBody>
          <a:bodyPr/>
          <a:lstStyle/>
          <a:p>
            <a:r>
              <a:rPr lang="en-US" dirty="0"/>
              <a:t>Except when they don’t</a:t>
            </a:r>
          </a:p>
          <a:p>
            <a:r>
              <a:rPr lang="en-US" dirty="0"/>
              <a:t>Could consider these pixels as “spatial outliers”</a:t>
            </a:r>
          </a:p>
          <a:p>
            <a:r>
              <a:rPr lang="en-US" dirty="0"/>
              <a:t>But want to consider them as part of </a:t>
            </a:r>
            <a:r>
              <a:rPr lang="en-US" b="1" dirty="0"/>
              <a:t>different surfaces </a:t>
            </a:r>
            <a:r>
              <a:rPr lang="en-US" dirty="0"/>
              <a:t>with </a:t>
            </a:r>
            <a:r>
              <a:rPr lang="en-US" b="1"/>
              <a:t>different motions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8095" t="26619" r="30000" b="30794"/>
          <a:stretch/>
        </p:blipFill>
        <p:spPr>
          <a:xfrm>
            <a:off x="5595257" y="1825625"/>
            <a:ext cx="6095999" cy="4646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518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Spatial statistics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4"/>
            <a:ext cx="10233800" cy="5032375"/>
          </a:xfrm>
        </p:spPr>
        <p:txBody>
          <a:bodyPr/>
          <a:lstStyle/>
          <a:p>
            <a:r>
              <a:rPr lang="en-US" dirty="0"/>
              <a:t>Spatial derivatives of the optical flow field </a:t>
            </a:r>
            <a:r>
              <a:rPr lang="en-US" i="1" dirty="0"/>
              <a:t>u</a:t>
            </a:r>
            <a:r>
              <a:rPr lang="en-US" dirty="0"/>
              <a:t> and </a:t>
            </a:r>
            <a:r>
              <a:rPr lang="en-US" i="1" dirty="0"/>
              <a:t>v</a:t>
            </a:r>
          </a:p>
          <a:p>
            <a:endParaRPr lang="en-US" i="1" dirty="0"/>
          </a:p>
          <a:p>
            <a:endParaRPr lang="en-US" i="1" dirty="0"/>
          </a:p>
          <a:p>
            <a:endParaRPr lang="en-US" i="1" dirty="0"/>
          </a:p>
          <a:p>
            <a:endParaRPr lang="en-US" i="1" dirty="0"/>
          </a:p>
          <a:p>
            <a:endParaRPr lang="en-US" i="1" dirty="0"/>
          </a:p>
          <a:p>
            <a:endParaRPr lang="en-US" i="1" dirty="0"/>
          </a:p>
          <a:p>
            <a:r>
              <a:rPr lang="en-US" dirty="0"/>
              <a:t>Similar story: flow is </a:t>
            </a:r>
            <a:r>
              <a:rPr lang="en-US" i="1" dirty="0"/>
              <a:t>usually</a:t>
            </a:r>
            <a:r>
              <a:rPr lang="en-US" dirty="0"/>
              <a:t> smooth, but motion boundaries create have heavy tails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00" y="2529794"/>
            <a:ext cx="11861800" cy="257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8720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Motion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1" y="1825625"/>
            <a:ext cx="3653478" cy="4351338"/>
          </a:xfrm>
        </p:spPr>
        <p:txBody>
          <a:bodyPr/>
          <a:lstStyle/>
          <a:p>
            <a:r>
              <a:rPr lang="en-US" dirty="0"/>
              <a:t>Object tracking</a:t>
            </a:r>
          </a:p>
          <a:p>
            <a:r>
              <a:rPr lang="en-US" dirty="0"/>
              <a:t>Trajectory analysis</a:t>
            </a:r>
          </a:p>
          <a:p>
            <a:r>
              <a:rPr lang="en-US" dirty="0"/>
              <a:t>Object finding</a:t>
            </a:r>
          </a:p>
          <a:p>
            <a:r>
              <a:rPr lang="en-US" dirty="0"/>
              <a:t>Video enhancement, stabilization, 3D reconstruction, object recognition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6985" y="1598787"/>
            <a:ext cx="6585443" cy="480501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5227" y="2072291"/>
            <a:ext cx="5748958" cy="350629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3478" y="3332136"/>
            <a:ext cx="7228950" cy="2722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797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Markov Random Fields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4"/>
            <a:ext cx="5846857" cy="5032375"/>
          </a:xfrm>
        </p:spPr>
        <p:txBody>
          <a:bodyPr/>
          <a:lstStyle/>
          <a:p>
            <a:r>
              <a:rPr lang="en-US" dirty="0"/>
              <a:t>The heavy tails on the spatial statistics are why optical flow has such problems with </a:t>
            </a:r>
            <a:r>
              <a:rPr lang="en-US" i="1" dirty="0"/>
              <a:t>object boundaries</a:t>
            </a:r>
          </a:p>
          <a:p>
            <a:pPr lvl="1"/>
            <a:r>
              <a:rPr lang="en-US" dirty="0"/>
              <a:t>Quadratic smoothness term in objective</a:t>
            </a:r>
          </a:p>
          <a:p>
            <a:r>
              <a:rPr lang="en-US" dirty="0"/>
              <a:t>Horn &amp; </a:t>
            </a:r>
            <a:r>
              <a:rPr lang="en-US" dirty="0" err="1"/>
              <a:t>Schunck</a:t>
            </a:r>
            <a:r>
              <a:rPr lang="en-US" dirty="0"/>
              <a:t> [inadvertently?] kicked off 30+ years of research into Markov Random Fields</a:t>
            </a:r>
          </a:p>
          <a:p>
            <a:r>
              <a:rPr lang="en-US" dirty="0"/>
              <a:t>Need a “robust” formulation that can handle multiple surfaces moving distinctly from each other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242"/>
          <a:stretch/>
        </p:blipFill>
        <p:spPr>
          <a:xfrm>
            <a:off x="8568977" y="3776351"/>
            <a:ext cx="3395115" cy="2541803"/>
          </a:xfrm>
          <a:prstGeom prst="rect">
            <a:avLst/>
          </a:prstGeom>
        </p:spPr>
      </p:pic>
      <p:sp>
        <p:nvSpPr>
          <p:cNvPr id="5" name="Rounded Rectangular Callout 4"/>
          <p:cNvSpPr/>
          <p:nvPr/>
        </p:nvSpPr>
        <p:spPr>
          <a:xfrm>
            <a:off x="7271658" y="4001294"/>
            <a:ext cx="1227791" cy="1724673"/>
          </a:xfrm>
          <a:prstGeom prst="wedgeRoundRectCallout">
            <a:avLst>
              <a:gd name="adj1" fmla="val 65217"/>
              <a:gd name="adj2" fmla="val -2138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Horn and </a:t>
            </a:r>
            <a:r>
              <a:rPr lang="en-US" dirty="0" err="1"/>
              <a:t>Schunck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8977" y="799837"/>
            <a:ext cx="3368505" cy="2541802"/>
          </a:xfrm>
          <a:prstGeom prst="rect">
            <a:avLst/>
          </a:prstGeom>
        </p:spPr>
      </p:pic>
      <p:sp>
        <p:nvSpPr>
          <p:cNvPr id="7" name="Rounded Rectangular Callout 6"/>
          <p:cNvSpPr/>
          <p:nvPr/>
        </p:nvSpPr>
        <p:spPr>
          <a:xfrm>
            <a:off x="7449370" y="1208401"/>
            <a:ext cx="1071850" cy="1724673"/>
          </a:xfrm>
          <a:prstGeom prst="wedgeRoundRectCallout">
            <a:avLst>
              <a:gd name="adj1" fmla="val 64912"/>
              <a:gd name="adj2" fmla="val -2038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Ground Truth</a:t>
            </a:r>
          </a:p>
        </p:txBody>
      </p:sp>
    </p:spTree>
    <p:extLst>
      <p:ext uri="{BB962C8B-B14F-4D97-AF65-F5344CB8AC3E}">
        <p14:creationId xmlns:p14="http://schemas.microsoft.com/office/powerpoint/2010/main" val="594527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7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Robust Formulation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5"/>
            <a:ext cx="10233800" cy="5032375"/>
          </a:xfrm>
        </p:spPr>
        <p:txBody>
          <a:bodyPr/>
          <a:lstStyle/>
          <a:p>
            <a:r>
              <a:rPr lang="en-US" dirty="0"/>
              <a:t>Replace quadratic terms in original energy function with a new error function that gives </a:t>
            </a:r>
            <a:r>
              <a:rPr lang="en-US" i="1" dirty="0"/>
              <a:t>less</a:t>
            </a:r>
            <a:r>
              <a:rPr lang="en-US" dirty="0"/>
              <a:t> weight to </a:t>
            </a:r>
            <a:r>
              <a:rPr lang="en-US" i="1" dirty="0"/>
              <a:t>large</a:t>
            </a:r>
            <a:r>
              <a:rPr lang="en-US" dirty="0"/>
              <a:t> errors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Note the rho functions and </a:t>
            </a:r>
            <a:r>
              <a:rPr lang="en-US" dirty="0" err="1"/>
              <a:t>sigmas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764971"/>
            <a:ext cx="10236200" cy="23241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1900" y="4921250"/>
            <a:ext cx="3492500" cy="104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889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Robust Formulation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05600" y="1825625"/>
            <a:ext cx="4648200" cy="4727575"/>
          </a:xfrm>
        </p:spPr>
        <p:txBody>
          <a:bodyPr>
            <a:normAutofit/>
          </a:bodyPr>
          <a:lstStyle/>
          <a:p>
            <a:r>
              <a:rPr lang="en-US" dirty="0"/>
              <a:t>Previous L2 (squared error) is sensitive to outliers</a:t>
            </a:r>
          </a:p>
          <a:p>
            <a:pPr lvl="1"/>
            <a:r>
              <a:rPr lang="en-US" dirty="0"/>
              <a:t>Outliers = occasional large flow derivatives</a:t>
            </a:r>
          </a:p>
          <a:p>
            <a:r>
              <a:rPr lang="en-US" dirty="0"/>
              <a:t>New error function </a:t>
            </a:r>
            <a:r>
              <a:rPr lang="en-US" b="1" dirty="0"/>
              <a:t>saturates</a:t>
            </a:r>
            <a:r>
              <a:rPr lang="en-US" dirty="0"/>
              <a:t> at larger magnitudes</a:t>
            </a:r>
          </a:p>
          <a:p>
            <a:pPr lvl="1"/>
            <a:r>
              <a:rPr lang="en-US" dirty="0"/>
              <a:t>Is </a:t>
            </a:r>
            <a:r>
              <a:rPr lang="en-US" b="1" dirty="0"/>
              <a:t>robust to </a:t>
            </a:r>
            <a:r>
              <a:rPr lang="en-US" dirty="0"/>
              <a:t>outliers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457" y="2130426"/>
            <a:ext cx="6063610" cy="255043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312" y="1767568"/>
            <a:ext cx="5803900" cy="447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60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Robust Formulation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5"/>
            <a:ext cx="3273835" cy="4814661"/>
          </a:xfrm>
        </p:spPr>
        <p:txBody>
          <a:bodyPr/>
          <a:lstStyle/>
          <a:p>
            <a:r>
              <a:rPr lang="en-US" dirty="0"/>
              <a:t>Object boundaries are considerably sharper</a:t>
            </a:r>
          </a:p>
          <a:p>
            <a:r>
              <a:rPr lang="en-US" dirty="0"/>
              <a:t>Success! Go home?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2972" y="4232955"/>
            <a:ext cx="6150653" cy="223660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2972" y="1690688"/>
            <a:ext cx="6150654" cy="2245204"/>
          </a:xfrm>
          <a:prstGeom prst="rect">
            <a:avLst/>
          </a:prstGeom>
        </p:spPr>
      </p:pic>
      <p:sp>
        <p:nvSpPr>
          <p:cNvPr id="9" name="Rounded Rectangular Callout 8"/>
          <p:cNvSpPr/>
          <p:nvPr/>
        </p:nvSpPr>
        <p:spPr>
          <a:xfrm>
            <a:off x="4489509" y="1930556"/>
            <a:ext cx="1227791" cy="1724673"/>
          </a:xfrm>
          <a:prstGeom prst="wedgeRoundRectCallout">
            <a:avLst>
              <a:gd name="adj1" fmla="val 65217"/>
              <a:gd name="adj2" fmla="val -2138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Horn and </a:t>
            </a:r>
            <a:r>
              <a:rPr lang="en-US" dirty="0" err="1"/>
              <a:t>Schunck</a:t>
            </a:r>
            <a:endParaRPr lang="en-US" dirty="0"/>
          </a:p>
        </p:txBody>
      </p:sp>
      <p:sp>
        <p:nvSpPr>
          <p:cNvPr id="10" name="Rounded Rectangular Callout 9"/>
          <p:cNvSpPr/>
          <p:nvPr/>
        </p:nvSpPr>
        <p:spPr>
          <a:xfrm>
            <a:off x="4489508" y="4488919"/>
            <a:ext cx="1227791" cy="1724673"/>
          </a:xfrm>
          <a:prstGeom prst="wedgeRoundRectCallout">
            <a:avLst>
              <a:gd name="adj1" fmla="val 64912"/>
              <a:gd name="adj2" fmla="val -2038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Robust</a:t>
            </a:r>
          </a:p>
        </p:txBody>
      </p:sp>
    </p:spTree>
    <p:extLst>
      <p:ext uri="{BB962C8B-B14F-4D97-AF65-F5344CB8AC3E}">
        <p14:creationId xmlns:p14="http://schemas.microsoft.com/office/powerpoint/2010/main" val="310752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9" grpId="0" animBg="1"/>
      <p:bldP spid="10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Robust Formulation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Optimization is </a:t>
            </a:r>
            <a:r>
              <a:rPr lang="en-US" i="1" dirty="0"/>
              <a:t>considerably</a:t>
            </a:r>
            <a:r>
              <a:rPr lang="en-US" dirty="0"/>
              <a:t> more difficult</a:t>
            </a:r>
          </a:p>
          <a:p>
            <a:r>
              <a:rPr lang="en-US" dirty="0"/>
              <a:t>Non-linear in the flow term</a:t>
            </a:r>
          </a:p>
          <a:p>
            <a:r>
              <a:rPr lang="en-US" dirty="0"/>
              <a:t>No closed-form solution</a:t>
            </a:r>
          </a:p>
          <a:p>
            <a:endParaRPr lang="en-US" dirty="0"/>
          </a:p>
          <a:p>
            <a:r>
              <a:rPr lang="en-US" dirty="0"/>
              <a:t>Approaches</a:t>
            </a:r>
          </a:p>
          <a:p>
            <a:pPr lvl="1"/>
            <a:r>
              <a:rPr lang="en-US" dirty="0"/>
              <a:t>Gradient descent</a:t>
            </a:r>
          </a:p>
          <a:p>
            <a:pPr lvl="1"/>
            <a:r>
              <a:rPr lang="en-US" dirty="0"/>
              <a:t>Graduated non-convexity</a:t>
            </a:r>
          </a:p>
          <a:p>
            <a:pPr lvl="1"/>
            <a:r>
              <a:rPr lang="en-US" dirty="0"/>
              <a:t>Iteratively re-weighted least squares</a:t>
            </a:r>
          </a:p>
        </p:txBody>
      </p:sp>
    </p:spTree>
    <p:extLst>
      <p:ext uri="{BB962C8B-B14F-4D97-AF65-F5344CB8AC3E}">
        <p14:creationId xmlns:p14="http://schemas.microsoft.com/office/powerpoint/2010/main" val="857259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4"/>
            <a:ext cx="10233800" cy="4618719"/>
          </a:xfrm>
        </p:spPr>
        <p:txBody>
          <a:bodyPr>
            <a:normAutofit/>
          </a:bodyPr>
          <a:lstStyle/>
          <a:p>
            <a:r>
              <a:rPr lang="en-US" dirty="0"/>
              <a:t>Current methods employ a combination of</a:t>
            </a:r>
          </a:p>
          <a:p>
            <a:pPr lvl="1"/>
            <a:r>
              <a:rPr lang="en-US" dirty="0"/>
              <a:t>Coarse-to-fine (image pyramids)</a:t>
            </a:r>
          </a:p>
          <a:p>
            <a:pPr lvl="1"/>
            <a:r>
              <a:rPr lang="en-US" dirty="0"/>
              <a:t>Median filtering (convolutions)</a:t>
            </a:r>
          </a:p>
          <a:p>
            <a:pPr lvl="1"/>
            <a:r>
              <a:rPr lang="en-US" dirty="0"/>
              <a:t>Graduated non-convexity</a:t>
            </a:r>
          </a:p>
          <a:p>
            <a:pPr lvl="1"/>
            <a:r>
              <a:rPr lang="en-US" dirty="0"/>
              <a:t>Image pre-processing</a:t>
            </a:r>
          </a:p>
          <a:p>
            <a:pPr lvl="1"/>
            <a:r>
              <a:rPr lang="en-US" dirty="0" err="1"/>
              <a:t>Bicubic</a:t>
            </a:r>
            <a:r>
              <a:rPr lang="en-US" dirty="0"/>
              <a:t> interpolation (sparse to dense)</a:t>
            </a:r>
          </a:p>
          <a:p>
            <a:r>
              <a:rPr lang="en-US" dirty="0"/>
              <a:t>Layers and segmentation (</a:t>
            </a:r>
            <a:r>
              <a:rPr lang="en-US" dirty="0" err="1"/>
              <a:t>Sevilla</a:t>
            </a:r>
            <a:r>
              <a:rPr lang="en-US" dirty="0"/>
              <a:t>-Lara </a:t>
            </a:r>
            <a:r>
              <a:rPr lang="en-US" i="1" dirty="0"/>
              <a:t>et al</a:t>
            </a:r>
            <a:r>
              <a:rPr lang="en-US" dirty="0"/>
              <a:t> 2016, CVPR)</a:t>
            </a:r>
          </a:p>
          <a:p>
            <a:r>
              <a:rPr lang="en-US" dirty="0"/>
              <a:t>Pyramid networks (</a:t>
            </a:r>
            <a:r>
              <a:rPr lang="en-US" dirty="0" err="1"/>
              <a:t>Ranjan</a:t>
            </a:r>
            <a:r>
              <a:rPr lang="en-US" dirty="0"/>
              <a:t> </a:t>
            </a:r>
            <a:r>
              <a:rPr lang="en-US" i="1" dirty="0"/>
              <a:t>et al</a:t>
            </a:r>
            <a:r>
              <a:rPr lang="en-US" dirty="0"/>
              <a:t> 2016, CVPR)</a:t>
            </a:r>
          </a:p>
          <a:p>
            <a:r>
              <a:rPr lang="en-US" dirty="0"/>
              <a:t>Deep convolutional networks (</a:t>
            </a:r>
            <a:r>
              <a:rPr lang="en-US" dirty="0" err="1"/>
              <a:t>Dosovitskiy</a:t>
            </a:r>
            <a:r>
              <a:rPr lang="en-US" dirty="0"/>
              <a:t> and Fischer </a:t>
            </a:r>
            <a:r>
              <a:rPr lang="en-US" i="1" dirty="0"/>
              <a:t>et al</a:t>
            </a:r>
            <a:r>
              <a:rPr lang="en-US" dirty="0"/>
              <a:t> 2015, ICCV)</a:t>
            </a:r>
          </a:p>
        </p:txBody>
      </p:sp>
    </p:spTree>
    <p:extLst>
      <p:ext uri="{BB962C8B-B14F-4D97-AF65-F5344CB8AC3E}">
        <p14:creationId xmlns:p14="http://schemas.microsoft.com/office/powerpoint/2010/main" val="1371151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Dr. Ce Liu’s Computer Vision course (lectures 19 and 20) </a:t>
            </a:r>
            <a:r>
              <a:rPr lang="en-US" dirty="0">
                <a:hlinkClick r:id="rId2"/>
              </a:rPr>
              <a:t>http://people.csail.mit.edu/torralba/courses/6.869/6.869.computervision.htm</a:t>
            </a:r>
            <a:r>
              <a:rPr lang="en-US" dirty="0"/>
              <a:t> </a:t>
            </a:r>
          </a:p>
          <a:p>
            <a:r>
              <a:rPr lang="en-US" dirty="0"/>
              <a:t>Dr. Richard </a:t>
            </a:r>
            <a:r>
              <a:rPr lang="en-US" dirty="0" err="1"/>
              <a:t>Szeliski’s</a:t>
            </a:r>
            <a:r>
              <a:rPr lang="en-US" dirty="0"/>
              <a:t> book (chapter 8) </a:t>
            </a:r>
            <a:r>
              <a:rPr lang="en-US" dirty="0">
                <a:hlinkClick r:id="rId3"/>
              </a:rPr>
              <a:t>http://szeliski.org/Book/</a:t>
            </a:r>
            <a:r>
              <a:rPr lang="en-US" dirty="0"/>
              <a:t> </a:t>
            </a:r>
          </a:p>
          <a:p>
            <a:r>
              <a:rPr lang="en-US" dirty="0"/>
              <a:t>Dr. Michael Black’s Optical Flow talk (2013) </a:t>
            </a:r>
            <a:r>
              <a:rPr lang="en-US" dirty="0">
                <a:hlinkClick r:id="rId4"/>
              </a:rPr>
              <a:t>https://www.youtube.com/watch?v=tIwpDuqJqcE</a:t>
            </a:r>
            <a:endParaRPr lang="en-US" dirty="0"/>
          </a:p>
          <a:p>
            <a:r>
              <a:rPr lang="en-US" dirty="0"/>
              <a:t>Sun </a:t>
            </a:r>
            <a:r>
              <a:rPr lang="en-US" i="1" dirty="0"/>
              <a:t>et al</a:t>
            </a:r>
            <a:r>
              <a:rPr lang="en-US" dirty="0"/>
              <a:t>, “Learning Optical Flow”, ECCV 2008 </a:t>
            </a:r>
            <a:r>
              <a:rPr lang="en-US" dirty="0">
                <a:hlinkClick r:id="rId5"/>
              </a:rPr>
              <a:t>http://people.seas.harvard.edu/~dqsun/publication/2008/ECCV2008.pdf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522989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Perception vs Representation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We can </a:t>
            </a:r>
            <a:r>
              <a:rPr lang="en-US" i="1"/>
              <a:t>perceive</a:t>
            </a:r>
            <a:r>
              <a:rPr lang="en-US"/>
              <a:t> motion where none exists, or not perceive motion where motion exists</a:t>
            </a:r>
          </a:p>
        </p:txBody>
      </p:sp>
    </p:spTree>
    <p:extLst>
      <p:ext uri="{BB962C8B-B14F-4D97-AF65-F5344CB8AC3E}">
        <p14:creationId xmlns:p14="http://schemas.microsoft.com/office/powerpoint/2010/main" val="19032554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Perception vs Representation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6556" y="1410346"/>
            <a:ext cx="7118888" cy="533916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02956" y="2262752"/>
            <a:ext cx="17652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(I promise this is </a:t>
            </a:r>
          </a:p>
          <a:p>
            <a:r>
              <a:rPr lang="en-US" dirty="0"/>
              <a:t>a static image)</a:t>
            </a:r>
          </a:p>
        </p:txBody>
      </p:sp>
    </p:spTree>
    <p:extLst>
      <p:ext uri="{BB962C8B-B14F-4D97-AF65-F5344CB8AC3E}">
        <p14:creationId xmlns:p14="http://schemas.microsoft.com/office/powerpoint/2010/main" val="1936376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Perception vs Representation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120000" y="1825625"/>
            <a:ext cx="2956054" cy="576612"/>
          </a:xfrm>
        </p:spPr>
        <p:txBody>
          <a:bodyPr/>
          <a:lstStyle/>
          <a:p>
            <a:r>
              <a:rPr lang="en-US"/>
              <a:t>Other examples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6356" y="1501674"/>
            <a:ext cx="5164831" cy="518731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474" y="2402237"/>
            <a:ext cx="6067305" cy="4286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9027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Perception vs Representation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Shapeless or transparent objects, or limited sight, are problematic</a:t>
            </a:r>
          </a:p>
          <a:p>
            <a:r>
              <a:rPr lang="en-US" dirty="0"/>
              <a:t>Computer would not see motion in the previous images (which is good)</a:t>
            </a:r>
          </a:p>
          <a:p>
            <a:r>
              <a:rPr lang="mr-IN" dirty="0"/>
              <a:t>…</a:t>
            </a:r>
            <a:r>
              <a:rPr lang="en-US" dirty="0"/>
              <a:t> computer doesn’t “see” in the human sense</a:t>
            </a:r>
          </a:p>
          <a:p>
            <a:r>
              <a:rPr lang="en-US" dirty="0"/>
              <a:t>Point being: </a:t>
            </a:r>
            <a:r>
              <a:rPr lang="en-US" b="1" dirty="0"/>
              <a:t>computers only analyze motion of opaque, solid objects</a:t>
            </a:r>
            <a:endParaRPr lang="en-US" dirty="0"/>
          </a:p>
          <a:p>
            <a:r>
              <a:rPr lang="en-US" dirty="0"/>
              <a:t>Key: </a:t>
            </a:r>
            <a:r>
              <a:rPr lang="en-US" b="1" dirty="0"/>
              <a:t>motion representation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5652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Representing Motion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5"/>
            <a:ext cx="4521383" cy="4351338"/>
          </a:xfrm>
        </p:spPr>
        <p:txBody>
          <a:bodyPr/>
          <a:lstStyle/>
          <a:p>
            <a:r>
              <a:rPr lang="en-US" dirty="0"/>
              <a:t>We perceive </a:t>
            </a:r>
            <a:r>
              <a:rPr lang="en-US" i="1" dirty="0"/>
              <a:t>optic flow</a:t>
            </a:r>
          </a:p>
          <a:p>
            <a:r>
              <a:rPr lang="en-US" dirty="0"/>
              <a:t>Pattern of flow (vectors)</a:t>
            </a:r>
          </a:p>
          <a:p>
            <a:r>
              <a:rPr lang="en-US" i="1" dirty="0"/>
              <a:t>Ecological optics </a:t>
            </a:r>
            <a:r>
              <a:rPr lang="mr-IN" i="1" dirty="0"/>
              <a:t>–</a:t>
            </a:r>
            <a:r>
              <a:rPr lang="en-US" i="1" dirty="0"/>
              <a:t> </a:t>
            </a:r>
            <a:r>
              <a:rPr lang="en-US" dirty="0"/>
              <a:t>J.J. Gibson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7877" y="1690688"/>
            <a:ext cx="6354305" cy="4765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5576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1862</TotalTime>
  <Words>2016</Words>
  <Application>Microsoft Macintosh PowerPoint</Application>
  <PresentationFormat>Widescreen</PresentationFormat>
  <Paragraphs>316</Paragraphs>
  <Slides>46</Slides>
  <Notes>20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0" baseType="lpstr">
      <vt:lpstr>Arial</vt:lpstr>
      <vt:lpstr>Calibri</vt:lpstr>
      <vt:lpstr>Calibri Light</vt:lpstr>
      <vt:lpstr>Office Theme</vt:lpstr>
      <vt:lpstr>Dense Motion Analysis</vt:lpstr>
      <vt:lpstr>Motion analysis</vt:lpstr>
      <vt:lpstr>Motion analysis</vt:lpstr>
      <vt:lpstr>Motion analysis</vt:lpstr>
      <vt:lpstr>Perception vs Representation</vt:lpstr>
      <vt:lpstr>Perception vs Representation</vt:lpstr>
      <vt:lpstr>Perception vs Representation</vt:lpstr>
      <vt:lpstr>Perception vs Representation</vt:lpstr>
      <vt:lpstr>Representing Motion</vt:lpstr>
      <vt:lpstr>Representing Motion</vt:lpstr>
      <vt:lpstr>Thought Experiment 1</vt:lpstr>
      <vt:lpstr>Thought Experiment 2</vt:lpstr>
      <vt:lpstr>Just to throw a wrench in things…</vt:lpstr>
      <vt:lpstr>Aside</vt:lpstr>
      <vt:lpstr>Optical Flow</vt:lpstr>
      <vt:lpstr>Optical Flow Goals</vt:lpstr>
      <vt:lpstr>Motion Types</vt:lpstr>
      <vt:lpstr>Optical Flow Definition</vt:lpstr>
      <vt:lpstr>Optical Flow Assumptions</vt:lpstr>
      <vt:lpstr>Optical Flow Assumptions</vt:lpstr>
      <vt:lpstr>Objective Function</vt:lpstr>
      <vt:lpstr>Objective Function</vt:lpstr>
      <vt:lpstr>Objective Function</vt:lpstr>
      <vt:lpstr>Objective Function</vt:lpstr>
      <vt:lpstr>Linear approximation</vt:lpstr>
      <vt:lpstr>Constraint equation</vt:lpstr>
      <vt:lpstr>Form of the constraint equation</vt:lpstr>
      <vt:lpstr>Nevertheless, they persisted</vt:lpstr>
      <vt:lpstr>Revisiting assumptions</vt:lpstr>
      <vt:lpstr>“Flow is small”</vt:lpstr>
      <vt:lpstr>Coarse-to-fine</vt:lpstr>
      <vt:lpstr>Coarse-to-fine</vt:lpstr>
      <vt:lpstr>“Flow is smooth”</vt:lpstr>
      <vt:lpstr>Durien Open Movie Project</vt:lpstr>
      <vt:lpstr>CS Mantra</vt:lpstr>
      <vt:lpstr>Flow Statistics</vt:lpstr>
      <vt:lpstr>Flow Statistics</vt:lpstr>
      <vt:lpstr>“Neighboring pixels move together”</vt:lpstr>
      <vt:lpstr>Spatial statistics</vt:lpstr>
      <vt:lpstr>Markov Random Fields</vt:lpstr>
      <vt:lpstr>Robust Formulation</vt:lpstr>
      <vt:lpstr>Robust Formulation</vt:lpstr>
      <vt:lpstr>Robust Formulation</vt:lpstr>
      <vt:lpstr>Robust Formulation</vt:lpstr>
      <vt:lpstr>Current Methods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Dense Motion Analysis</dc:title>
  <dc:creator>Shannon Quinn</dc:creator>
  <cp:lastModifiedBy>Shannon Quinn</cp:lastModifiedBy>
  <cp:revision>127</cp:revision>
  <cp:lastPrinted>2017-09-07T14:35:01Z</cp:lastPrinted>
  <dcterms:created xsi:type="dcterms:W3CDTF">2017-09-06T00:39:30Z</dcterms:created>
  <dcterms:modified xsi:type="dcterms:W3CDTF">2023-09-07T16:49:16Z</dcterms:modified>
</cp:coreProperties>
</file>